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5" r:id="rId2"/>
    <p:sldId id="310" r:id="rId3"/>
    <p:sldId id="311" r:id="rId4"/>
    <p:sldId id="312" r:id="rId5"/>
    <p:sldId id="320" r:id="rId6"/>
    <p:sldId id="316" r:id="rId7"/>
    <p:sldId id="322" r:id="rId8"/>
    <p:sldId id="323" r:id="rId9"/>
  </p:sldIdLst>
  <p:sldSz cx="12188825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29" autoAdjust="0"/>
  </p:normalViewPr>
  <p:slideViewPr>
    <p:cSldViewPr showGuides="1">
      <p:cViewPr varScale="1">
        <p:scale>
          <a:sx n="128" d="100"/>
          <a:sy n="128" d="100"/>
        </p:scale>
        <p:origin x="456" y="17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11/1/23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11/1/23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11/1/23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11/1/23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11/1/23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11/1/23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11/1/23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11/1/23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11/1/23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11/1/23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11/1/23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11/1/23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11/1/23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sudalairajkumar/cryptocurrencypricehistor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37828" y="764704"/>
            <a:ext cx="8229600" cy="935360"/>
          </a:xfrm>
        </p:spPr>
        <p:txBody>
          <a:bodyPr/>
          <a:lstStyle/>
          <a:p>
            <a:r>
              <a:rPr lang="en-US" dirty="0"/>
              <a:t>Cryptocurrency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837828" y="1844824"/>
            <a:ext cx="8229600" cy="1219200"/>
          </a:xfrm>
        </p:spPr>
        <p:txBody>
          <a:bodyPr/>
          <a:lstStyle/>
          <a:p>
            <a:r>
              <a:rPr lang="en-US" dirty="0"/>
              <a:t>Dashboard Demo</a:t>
            </a:r>
            <a:endParaRPr lang="it-IT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13A4C7-19D7-A5C0-E011-54EC3B50E843}"/>
              </a:ext>
            </a:extLst>
          </p:cNvPr>
          <p:cNvSpPr txBox="1"/>
          <p:nvPr/>
        </p:nvSpPr>
        <p:spPr>
          <a:xfrm>
            <a:off x="6958508" y="4509120"/>
            <a:ext cx="4680520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Prepared By: </a:t>
            </a:r>
            <a:r>
              <a:rPr lang="en-CA" sz="2400" dirty="0" err="1">
                <a:latin typeface="Arial" panose="020B0604020202020204" pitchFamily="34" charset="0"/>
                <a:cs typeface="Arial" panose="020B0604020202020204" pitchFamily="34" charset="0"/>
              </a:rPr>
              <a:t>Kirt</a:t>
            </a:r>
            <a: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  <a:t> Swatch</a:t>
            </a:r>
            <a:b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CA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reference Link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https://www.kaggle.com/datasets/sudalairajkumar/cryptocurrencypricehistory</a:t>
            </a:r>
            <a:endParaRPr lang="en-US" dirty="0"/>
          </a:p>
          <a:p>
            <a:r>
              <a:rPr lang="en-US" dirty="0"/>
              <a:t>Download the .csv files from the above link and extract it to designated folder.</a:t>
            </a:r>
          </a:p>
          <a:p>
            <a:r>
              <a:rPr lang="en-US" dirty="0"/>
              <a:t>Upload the extracted file by selecting ‘Import Excel’ from Power BI.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en-US" dirty="0"/>
              <a:t>Dashboard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347C0-44F3-2B59-A703-94BF1B927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Dashboard helps to track the volatility of cryptocurrencies.</a:t>
            </a:r>
          </a:p>
          <a:p>
            <a:r>
              <a:rPr lang="en-CA" dirty="0"/>
              <a:t>It describes various charts including of opening and closing rates, high and low of the script day-wise.</a:t>
            </a:r>
          </a:p>
          <a:p>
            <a:r>
              <a:rPr lang="en-CA" dirty="0"/>
              <a:t>As you hover over the graph plot, the respective values will reflect in the indicators provided.</a:t>
            </a:r>
          </a:p>
          <a:p>
            <a:r>
              <a:rPr lang="en-CA" dirty="0"/>
              <a:t>Synchronisation of slicers amongst the pages has also been done to avoid any inconsistency among the pages.</a:t>
            </a:r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en-US" dirty="0"/>
              <a:t>Dashboard – Page 1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27FF2D-075B-5250-150F-DC7D9E1269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2412" y="980728"/>
            <a:ext cx="9468544" cy="5256584"/>
          </a:xfrm>
        </p:spPr>
      </p:pic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en-US" dirty="0"/>
              <a:t>Dashboard – Page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158898-8729-0C7F-9173-C0195B9B9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413" y="1005493"/>
            <a:ext cx="9607014" cy="547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0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/>
              <a:t>Testing Instructions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219068-4201-D0DA-EA9B-98194E34918B}"/>
              </a:ext>
            </a:extLst>
          </p:cNvPr>
          <p:cNvSpPr txBox="1"/>
          <p:nvPr/>
        </p:nvSpPr>
        <p:spPr>
          <a:xfrm>
            <a:off x="1728213" y="1799104"/>
            <a:ext cx="9622783" cy="333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CA" dirty="0"/>
              <a:t>Install the Power BI Application.</a:t>
            </a:r>
          </a:p>
          <a:p>
            <a:pPr>
              <a:lnSpc>
                <a:spcPct val="200000"/>
              </a:lnSpc>
            </a:pPr>
            <a:r>
              <a:rPr lang="en-CA" dirty="0"/>
              <a:t>Open Power BI.</a:t>
            </a:r>
          </a:p>
          <a:p>
            <a:pPr>
              <a:lnSpc>
                <a:spcPct val="200000"/>
              </a:lnSpc>
            </a:pPr>
            <a:r>
              <a:rPr lang="en-CA" dirty="0"/>
              <a:t>Select file -&gt; Options -&gt; Settings</a:t>
            </a:r>
          </a:p>
          <a:p>
            <a:pPr>
              <a:lnSpc>
                <a:spcPct val="200000"/>
              </a:lnSpc>
            </a:pPr>
            <a:r>
              <a:rPr lang="en-CA" dirty="0"/>
              <a:t>Select option of Global List &gt;&gt; Privacy</a:t>
            </a:r>
          </a:p>
          <a:p>
            <a:pPr>
              <a:lnSpc>
                <a:spcPct val="200000"/>
              </a:lnSpc>
            </a:pPr>
            <a:r>
              <a:rPr lang="en-CA" dirty="0"/>
              <a:t>Check </a:t>
            </a:r>
            <a:r>
              <a:rPr lang="en-CA" i="1" dirty="0"/>
              <a:t>‘always ignore privacy level settings.</a:t>
            </a:r>
          </a:p>
          <a:p>
            <a:pPr>
              <a:lnSpc>
                <a:spcPct val="200000"/>
              </a:lnSpc>
            </a:pPr>
            <a:r>
              <a:rPr lang="en-CA" dirty="0"/>
              <a:t>Open Power Bix. file to load and test the dashboard accordingly.</a:t>
            </a:r>
          </a:p>
        </p:txBody>
      </p:sp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US" dirty="0"/>
              <a:t>End User Instructions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219068-4201-D0DA-EA9B-98194E34918B}"/>
              </a:ext>
            </a:extLst>
          </p:cNvPr>
          <p:cNvSpPr txBox="1"/>
          <p:nvPr/>
        </p:nvSpPr>
        <p:spPr>
          <a:xfrm>
            <a:off x="1728213" y="1799104"/>
            <a:ext cx="9622783" cy="3338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CA" dirty="0"/>
              <a:t>Dashboard illustrates the volatility of a cryptocurrency throughout the trading day.</a:t>
            </a:r>
          </a:p>
          <a:p>
            <a:r>
              <a:rPr lang="en-CA" dirty="0"/>
              <a:t>It will help the user to be aware of the market highs and lows by visualising the graphs and other </a:t>
            </a:r>
            <a:br>
              <a:rPr lang="en-CA" dirty="0"/>
            </a:br>
            <a:r>
              <a:rPr lang="en-CA" dirty="0"/>
              <a:t>indicators.</a:t>
            </a:r>
          </a:p>
          <a:p>
            <a:endParaRPr lang="en-CA" dirty="0"/>
          </a:p>
          <a:p>
            <a:r>
              <a:rPr lang="en-CA" dirty="0"/>
              <a:t>The scripts can be viewed on basis of filtering the year-on wise data as well.</a:t>
            </a:r>
          </a:p>
          <a:p>
            <a:endParaRPr lang="en-CA" dirty="0"/>
          </a:p>
          <a:p>
            <a:r>
              <a:rPr lang="en-CA" dirty="0"/>
              <a:t>Multiple years selection is also available.</a:t>
            </a:r>
          </a:p>
          <a:p>
            <a:br>
              <a:rPr lang="en-CA" dirty="0"/>
            </a:br>
            <a:r>
              <a:rPr lang="en-CA" dirty="0"/>
              <a:t>Market cap valuations added on year-on-year basis.</a:t>
            </a:r>
          </a:p>
          <a:p>
            <a:pPr>
              <a:lnSpc>
                <a:spcPct val="200000"/>
              </a:lnSpc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1735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796" y="44624"/>
            <a:ext cx="9144001" cy="504056"/>
          </a:xfrm>
        </p:spPr>
        <p:txBody>
          <a:bodyPr>
            <a:normAutofit fontScale="90000"/>
          </a:bodyPr>
          <a:lstStyle/>
          <a:p>
            <a:r>
              <a:rPr lang="en-US" dirty="0"/>
              <a:t>Design &amp; Test Specifications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91918F8-EC17-6A4E-9B12-97EA6159C1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6932926"/>
              </p:ext>
            </p:extLst>
          </p:nvPr>
        </p:nvGraphicFramePr>
        <p:xfrm>
          <a:off x="628245" y="476672"/>
          <a:ext cx="11017224" cy="50297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6064">
                  <a:extLst>
                    <a:ext uri="{9D8B030D-6E8A-4147-A177-3AD203B41FA5}">
                      <a16:colId xmlns:a16="http://schemas.microsoft.com/office/drawing/2014/main" val="277244540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1595886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15540938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365111563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val="1035436639"/>
                    </a:ext>
                  </a:extLst>
                </a:gridCol>
                <a:gridCol w="1566174">
                  <a:extLst>
                    <a:ext uri="{9D8B030D-6E8A-4147-A177-3AD203B41FA5}">
                      <a16:colId xmlns:a16="http://schemas.microsoft.com/office/drawing/2014/main" val="2050706534"/>
                    </a:ext>
                  </a:extLst>
                </a:gridCol>
                <a:gridCol w="1377153">
                  <a:extLst>
                    <a:ext uri="{9D8B030D-6E8A-4147-A177-3AD203B41FA5}">
                      <a16:colId xmlns:a16="http://schemas.microsoft.com/office/drawing/2014/main" val="444743585"/>
                    </a:ext>
                  </a:extLst>
                </a:gridCol>
                <a:gridCol w="1377153">
                  <a:extLst>
                    <a:ext uri="{9D8B030D-6E8A-4147-A177-3AD203B41FA5}">
                      <a16:colId xmlns:a16="http://schemas.microsoft.com/office/drawing/2014/main" val="3463899963"/>
                    </a:ext>
                  </a:extLst>
                </a:gridCol>
              </a:tblGrid>
              <a:tr h="713118">
                <a:tc>
                  <a:txBody>
                    <a:bodyPr/>
                    <a:lstStyle/>
                    <a:p>
                      <a:r>
                        <a:rPr lang="en-CA" sz="1400" b="1" dirty="0" err="1"/>
                        <a:t>Sr.No</a:t>
                      </a:r>
                      <a:endParaRPr lang="en-CA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1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1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1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1" dirty="0"/>
                        <a:t>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1" dirty="0"/>
                        <a:t>Expected 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1" dirty="0"/>
                        <a:t>Actual 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400" b="1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188203"/>
                  </a:ext>
                </a:extLst>
              </a:tr>
              <a:tr h="583026">
                <a:tc>
                  <a:txBody>
                    <a:bodyPr/>
                    <a:lstStyle/>
                    <a:p>
                      <a:r>
                        <a:rPr lang="en-CA" sz="14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Technical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Credentials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User id &amp; Passcode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Login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Login section with </a:t>
                      </a:r>
                      <a:r>
                        <a:rPr lang="en-CA" sz="1200" dirty="0" err="1"/>
                        <a:t>userId</a:t>
                      </a:r>
                      <a:r>
                        <a:rPr lang="en-CA" sz="1200" dirty="0"/>
                        <a:t>  &amp; password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Login not required for dashboard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6925724"/>
                  </a:ext>
                </a:extLst>
              </a:tr>
              <a:tr h="503745">
                <a:tc>
                  <a:txBody>
                    <a:bodyPr/>
                    <a:lstStyle/>
                    <a:p>
                      <a:r>
                        <a:rPr lang="en-CA" sz="1400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dirty="0"/>
                        <a:t>Technical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Filtering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Year on wise filtering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Select crypto and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Chart reflects of the selected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Chart is indicating correctly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332185"/>
                  </a:ext>
                </a:extLst>
              </a:tr>
              <a:tr h="541932">
                <a:tc>
                  <a:txBody>
                    <a:bodyPr/>
                    <a:lstStyle/>
                    <a:p>
                      <a:r>
                        <a:rPr lang="en-CA" sz="14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dirty="0"/>
                        <a:t>Technical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Real Time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Timestamp of 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Select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Show data in indicators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Data is reflecting correctly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2853843"/>
                  </a:ext>
                </a:extLst>
              </a:tr>
              <a:tr h="678675">
                <a:tc>
                  <a:txBody>
                    <a:bodyPr/>
                    <a:lstStyle/>
                    <a:p>
                      <a:r>
                        <a:rPr lang="en-CA" sz="1400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dirty="0"/>
                        <a:t>Technical 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Market Cap 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Script wise and addition of market cap yearly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Select script and year for market 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Valuation must be added when multiple years selected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Year-wise values are added in market 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858130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CA" sz="1400" b="1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Design</a:t>
                      </a:r>
                      <a:br>
                        <a:rPr lang="en-CA" sz="1200" dirty="0"/>
                      </a:br>
                      <a:r>
                        <a:rPr lang="en-CA" sz="1200" dirty="0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Multiple scripts selection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Comparison of scripts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Select multiple scripts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Dual line graphs to be generated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Multiple selections not reflected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2175678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CA" sz="1400" b="1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dirty="0"/>
                        <a:t>Design</a:t>
                      </a:r>
                      <a:br>
                        <a:rPr lang="en-CA" sz="1200" dirty="0"/>
                      </a:br>
                      <a:r>
                        <a:rPr lang="en-CA" sz="1200" dirty="0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Background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Image/ wallpaper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Dashboard background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Wallpaper to remain consistent among pages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Wallpaper is reflecting correctly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4479595"/>
                  </a:ext>
                </a:extLst>
              </a:tr>
              <a:tr h="713118">
                <a:tc>
                  <a:txBody>
                    <a:bodyPr/>
                    <a:lstStyle/>
                    <a:p>
                      <a:r>
                        <a:rPr lang="en-CA" sz="1400" b="1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dirty="0"/>
                        <a:t>Design</a:t>
                      </a:r>
                      <a:br>
                        <a:rPr lang="en-CA" sz="1200" dirty="0"/>
                      </a:br>
                      <a:r>
                        <a:rPr lang="en-CA" sz="1200" dirty="0"/>
                        <a:t>Requirement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Page connection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Connecting dashboards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Click on arrow button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Navigate to next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Page is connected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200" dirty="0"/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4708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851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253</TotalTime>
  <Words>430</Words>
  <Application>Microsoft Macintosh PowerPoint</Application>
  <PresentationFormat>Custom</PresentationFormat>
  <Paragraphs>94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Corbel</vt:lpstr>
      <vt:lpstr>Digital Blue Tunnel 16x9</vt:lpstr>
      <vt:lpstr>Cryptocurrency</vt:lpstr>
      <vt:lpstr>Dataset reference Link</vt:lpstr>
      <vt:lpstr>Dashboard Summary</vt:lpstr>
      <vt:lpstr>Dashboard – Page 1</vt:lpstr>
      <vt:lpstr>Dashboard – Page 2</vt:lpstr>
      <vt:lpstr>Testing Instructions</vt:lpstr>
      <vt:lpstr>End User Instructions</vt:lpstr>
      <vt:lpstr>Design &amp; Test Specifications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Cryptocurrency</dc:title>
  <dc:creator>Deven Shah</dc:creator>
  <cp:lastModifiedBy>Kirt Swatch</cp:lastModifiedBy>
  <cp:revision>4</cp:revision>
  <dcterms:created xsi:type="dcterms:W3CDTF">2022-07-12T15:44:59Z</dcterms:created>
  <dcterms:modified xsi:type="dcterms:W3CDTF">2023-11-01T17:17:33Z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